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1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2.xml" ContentType="application/vnd.openxmlformats-officedocument.presentationml.notesSl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3.xml" ContentType="application/vnd.openxmlformats-officedocument.presentationml.notesSlide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notesSlides/notesSlide4.xml" ContentType="application/vnd.openxmlformats-officedocument.presentationml.notesSlide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notesSlides/notesSlide5.xml" ContentType="application/vnd.openxmlformats-officedocument.presentationml.notesSlide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notesSlides/notesSlide6.xml" ContentType="application/vnd.openxmlformats-officedocument.presentationml.notesSlide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notesSlides/notesSlide7.xml" ContentType="application/vnd.openxmlformats-officedocument.presentationml.notesSlide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notesSlides/notesSlide8.xml" ContentType="application/vnd.openxmlformats-officedocument.presentationml.notesSlide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notesSlides/notesSlide9.xml" ContentType="application/vnd.openxmlformats-officedocument.presentationml.notesSlide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notesSlides/notesSlide10.xml" ContentType="application/vnd.openxmlformats-officedocument.presentationml.notesSlide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notesSlides/notesSlide11.xml" ContentType="application/vnd.openxmlformats-officedocument.presentationml.notesSlide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notesSlides/notesSlide12.xml" ContentType="application/vnd.openxmlformats-officedocument.presentationml.notesSlide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notesSlides/notesSlide13.xml" ContentType="application/vnd.openxmlformats-officedocument.presentationml.notesSlide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notesSlides/notesSlide14.xml" ContentType="application/vnd.openxmlformats-officedocument.presentationml.notesSlide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notesSlides/notesSlide15.xml" ContentType="application/vnd.openxmlformats-officedocument.presentationml.notesSlide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notesSlides/notesSlide16.xml" ContentType="application/vnd.openxmlformats-officedocument.presentationml.notesSlide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notesSlides/notesSlide17.xml" ContentType="application/vnd.openxmlformats-officedocument.presentationml.notesSlide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733" r:id="rId1"/>
  </p:sldMasterIdLst>
  <p:notesMasterIdLst>
    <p:notesMasterId r:id="rId21"/>
  </p:notesMasterIdLst>
  <p:handoutMasterIdLst>
    <p:handoutMasterId r:id="rId22"/>
  </p:handoutMasterIdLst>
  <p:sldIdLst>
    <p:sldId id="316" r:id="rId2"/>
    <p:sldId id="499" r:id="rId3"/>
    <p:sldId id="506" r:id="rId4"/>
    <p:sldId id="502" r:id="rId5"/>
    <p:sldId id="517" r:id="rId6"/>
    <p:sldId id="511" r:id="rId7"/>
    <p:sldId id="507" r:id="rId8"/>
    <p:sldId id="508" r:id="rId9"/>
    <p:sldId id="509" r:id="rId10"/>
    <p:sldId id="510" r:id="rId11"/>
    <p:sldId id="503" r:id="rId12"/>
    <p:sldId id="504" r:id="rId13"/>
    <p:sldId id="513" r:id="rId14"/>
    <p:sldId id="516" r:id="rId15"/>
    <p:sldId id="514" r:id="rId16"/>
    <p:sldId id="515" r:id="rId17"/>
    <p:sldId id="518" r:id="rId18"/>
    <p:sldId id="500" r:id="rId19"/>
    <p:sldId id="512" r:id="rId20"/>
  </p:sldIdLst>
  <p:sldSz cx="9144000" cy="6858000" type="screen4x3"/>
  <p:notesSz cx="6858000" cy="9296400"/>
  <p:custDataLst>
    <p:tags r:id="rId23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 Page" id="{715617EC-131C-45E1-88E4-1607D223106F}">
          <p14:sldIdLst>
            <p14:sldId id="316"/>
            <p14:sldId id="499"/>
            <p14:sldId id="506"/>
            <p14:sldId id="502"/>
            <p14:sldId id="517"/>
            <p14:sldId id="511"/>
            <p14:sldId id="507"/>
            <p14:sldId id="508"/>
            <p14:sldId id="509"/>
            <p14:sldId id="510"/>
            <p14:sldId id="503"/>
            <p14:sldId id="504"/>
            <p14:sldId id="513"/>
            <p14:sldId id="516"/>
            <p14:sldId id="514"/>
            <p14:sldId id="515"/>
            <p14:sldId id="518"/>
            <p14:sldId id="500"/>
            <p14:sldId id="51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>
          <p15:clr>
            <a:srgbClr val="A4A3A4"/>
          </p15:clr>
        </p15:guide>
        <p15:guide id="2" orient="horz" pos="2417">
          <p15:clr>
            <a:srgbClr val="A4A3A4"/>
          </p15:clr>
        </p15:guide>
        <p15:guide id="3" orient="horz" pos="6">
          <p15:clr>
            <a:srgbClr val="A4A3A4"/>
          </p15:clr>
        </p15:guide>
        <p15:guide id="4" orient="horz" pos="312" userDrawn="1">
          <p15:clr>
            <a:srgbClr val="A4A3A4"/>
          </p15:clr>
        </p15:guide>
        <p15:guide id="5" orient="horz" pos="552" userDrawn="1">
          <p15:clr>
            <a:srgbClr val="A4A3A4"/>
          </p15:clr>
        </p15:guide>
        <p15:guide id="6" orient="horz" pos="3912" userDrawn="1">
          <p15:clr>
            <a:srgbClr val="A4A3A4"/>
          </p15:clr>
        </p15:guide>
        <p15:guide id="7" orient="horz" pos="3960" userDrawn="1">
          <p15:clr>
            <a:srgbClr val="A4A3A4"/>
          </p15:clr>
        </p15:guide>
        <p15:guide id="8" orient="horz" pos="1072">
          <p15:clr>
            <a:srgbClr val="A4A3A4"/>
          </p15:clr>
        </p15:guide>
        <p15:guide id="9" pos="5442">
          <p15:clr>
            <a:srgbClr val="A4A3A4"/>
          </p15:clr>
        </p15:guide>
        <p15:guide id="10" pos="2879">
          <p15:clr>
            <a:srgbClr val="A4A3A4"/>
          </p15:clr>
        </p15:guide>
        <p15:guide id="11" pos="312" userDrawn="1">
          <p15:clr>
            <a:srgbClr val="A4A3A4"/>
          </p15:clr>
        </p15:guide>
        <p15:guide id="12">
          <p15:clr>
            <a:srgbClr val="A4A3A4"/>
          </p15:clr>
        </p15:guide>
        <p15:guide id="13" pos="5520" userDrawn="1">
          <p15:clr>
            <a:srgbClr val="A4A3A4"/>
          </p15:clr>
        </p15:guide>
        <p15:guide id="14" pos="240" userDrawn="1">
          <p15:clr>
            <a:srgbClr val="A4A3A4"/>
          </p15:clr>
        </p15:guide>
        <p15:guide id="15" orient="horz" pos="2400">
          <p15:clr>
            <a:srgbClr val="A4A3A4"/>
          </p15:clr>
        </p15:guide>
        <p15:guide id="16" orient="horz" pos="4272">
          <p15:clr>
            <a:srgbClr val="A4A3A4"/>
          </p15:clr>
        </p15:guide>
        <p15:guide id="17" orient="horz" pos="3936">
          <p15:clr>
            <a:srgbClr val="A4A3A4"/>
          </p15:clr>
        </p15:guide>
        <p15:guide id="19" pos="5424">
          <p15:clr>
            <a:srgbClr val="A4A3A4"/>
          </p15:clr>
        </p15:guide>
        <p15:guide id="20" pos="33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06E8A"/>
    <a:srgbClr val="FFB600"/>
    <a:srgbClr val="709A92"/>
    <a:srgbClr val="489A1F"/>
    <a:srgbClr val="7B907A"/>
    <a:srgbClr val="8EDEA9"/>
    <a:srgbClr val="5F5F5F"/>
    <a:srgbClr val="F6FAFA"/>
    <a:srgbClr val="F1EFEB"/>
    <a:srgbClr val="C0C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D7B26C5-4107-4FEC-AEDC-1716B250A1EF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602" autoAdjust="0"/>
    <p:restoredTop sz="68941" autoAdjust="0"/>
  </p:normalViewPr>
  <p:slideViewPr>
    <p:cSldViewPr snapToGrid="0" snapToObjects="1" showGuides="1">
      <p:cViewPr varScale="1">
        <p:scale>
          <a:sx n="53" d="100"/>
          <a:sy n="53" d="100"/>
        </p:scale>
        <p:origin x="2178" y="72"/>
      </p:cViewPr>
      <p:guideLst>
        <p:guide orient="horz"/>
        <p:guide orient="horz" pos="2417"/>
        <p:guide orient="horz" pos="6"/>
        <p:guide orient="horz" pos="312"/>
        <p:guide orient="horz" pos="552"/>
        <p:guide orient="horz" pos="3912"/>
        <p:guide orient="horz" pos="3960"/>
        <p:guide orient="horz" pos="1072"/>
        <p:guide pos="5442"/>
        <p:guide pos="2879"/>
        <p:guide pos="312"/>
        <p:guide/>
        <p:guide pos="5520"/>
        <p:guide pos="240"/>
        <p:guide orient="horz" pos="2400"/>
        <p:guide orient="horz" pos="4272"/>
        <p:guide orient="horz" pos="3936"/>
        <p:guide pos="5424"/>
        <p:guide pos="33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75" d="100"/>
        <a:sy n="75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napToObjects="1" showGuides="1">
      <p:cViewPr varScale="1">
        <p:scale>
          <a:sx n="84" d="100"/>
          <a:sy n="84" d="100"/>
        </p:scale>
        <p:origin x="3192" y="96"/>
      </p:cViewPr>
      <p:guideLst>
        <p:guide orient="horz" pos="2928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Relationship Id="rId27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2" y="3"/>
            <a:ext cx="2972098" cy="464205"/>
          </a:xfrm>
          <a:prstGeom prst="rect">
            <a:avLst/>
          </a:prstGeom>
        </p:spPr>
        <p:txBody>
          <a:bodyPr vert="horz" lIns="88139" tIns="44070" rIns="88139" bIns="4407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414" y="3"/>
            <a:ext cx="2972098" cy="464205"/>
          </a:xfrm>
          <a:prstGeom prst="rect">
            <a:avLst/>
          </a:prstGeom>
        </p:spPr>
        <p:txBody>
          <a:bodyPr vert="horz" lIns="88139" tIns="44070" rIns="88139" bIns="44070" rtlCol="0"/>
          <a:lstStyle>
            <a:lvl1pPr algn="r">
              <a:defRPr sz="1200"/>
            </a:lvl1pPr>
          </a:lstStyle>
          <a:p>
            <a:fld id="{8C9B931B-CF42-4382-A255-A0C74A3C5D74}" type="datetimeFigureOut">
              <a:rPr lang="en-US" smtClean="0"/>
              <a:pPr/>
              <a:t>1/23/2020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2" y="8830661"/>
            <a:ext cx="2972098" cy="464205"/>
          </a:xfrm>
          <a:prstGeom prst="rect">
            <a:avLst/>
          </a:prstGeom>
        </p:spPr>
        <p:txBody>
          <a:bodyPr vert="horz" lIns="88139" tIns="44070" rIns="88139" bIns="4407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414" y="8830661"/>
            <a:ext cx="2972098" cy="464205"/>
          </a:xfrm>
          <a:prstGeom prst="rect">
            <a:avLst/>
          </a:prstGeom>
        </p:spPr>
        <p:txBody>
          <a:bodyPr vert="horz" lIns="88139" tIns="44070" rIns="88139" bIns="44070" rtlCol="0" anchor="b"/>
          <a:lstStyle>
            <a:lvl1pPr algn="r">
              <a:defRPr sz="1200"/>
            </a:lvl1pPr>
          </a:lstStyle>
          <a:p>
            <a:fld id="{70AE011E-C414-4613-84AC-A04C53F4B1C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93497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64820"/>
          </a:xfrm>
          <a:prstGeom prst="rect">
            <a:avLst/>
          </a:prstGeom>
        </p:spPr>
        <p:txBody>
          <a:bodyPr vert="horz" lIns="93172" tIns="46586" rIns="93172" bIns="46586" rtlCol="0"/>
          <a:lstStyle>
            <a:lvl1pPr algn="l">
              <a:defRPr sz="13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64820"/>
          </a:xfrm>
          <a:prstGeom prst="rect">
            <a:avLst/>
          </a:prstGeom>
        </p:spPr>
        <p:txBody>
          <a:bodyPr vert="horz" lIns="93172" tIns="46586" rIns="93172" bIns="46586" rtlCol="0"/>
          <a:lstStyle>
            <a:lvl1pPr algn="r">
              <a:defRPr sz="1300"/>
            </a:lvl1pPr>
          </a:lstStyle>
          <a:p>
            <a:fld id="{8E10E6FD-89E2-4AFA-9E55-414523EEFAA0}" type="datetimeFigureOut">
              <a:rPr lang="en-US" smtClean="0"/>
              <a:pPr/>
              <a:t>1/23/2020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04900" y="698500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2" tIns="46586" rIns="93172" bIns="46586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15791"/>
            <a:ext cx="5486400" cy="4183380"/>
          </a:xfrm>
          <a:prstGeom prst="rect">
            <a:avLst/>
          </a:prstGeom>
        </p:spPr>
        <p:txBody>
          <a:bodyPr vert="horz" lIns="93172" tIns="46586" rIns="93172" bIns="46586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2971800" cy="464820"/>
          </a:xfrm>
          <a:prstGeom prst="rect">
            <a:avLst/>
          </a:prstGeom>
        </p:spPr>
        <p:txBody>
          <a:bodyPr vert="horz" lIns="93172" tIns="46586" rIns="93172" bIns="46586" rtlCol="0" anchor="b"/>
          <a:lstStyle>
            <a:lvl1pPr algn="l">
              <a:defRPr sz="13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829967"/>
            <a:ext cx="2971800" cy="464820"/>
          </a:xfrm>
          <a:prstGeom prst="rect">
            <a:avLst/>
          </a:prstGeom>
        </p:spPr>
        <p:txBody>
          <a:bodyPr vert="horz" lIns="93172" tIns="46586" rIns="93172" bIns="46586" rtlCol="0" anchor="b"/>
          <a:lstStyle>
            <a:lvl1pPr algn="r">
              <a:defRPr sz="1300"/>
            </a:lvl1pPr>
          </a:lstStyle>
          <a:p>
            <a:fld id="{8579CAE5-D6A1-424E-AFD7-AA0006AFDF7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09804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171450" indent="-171450" algn="l" defTabSz="914400" rtl="0" eaLnBrk="1" latinLnBrk="0" hangingPunct="1"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361950" indent="-184150" algn="l" defTabSz="914400" rtl="0" eaLnBrk="1" latinLnBrk="0" hangingPunct="1">
      <a:buFont typeface="Arial" panose="020B0604020202020204" pitchFamily="34" charset="0"/>
      <a:buChar char="–"/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539750" indent="-177800" algn="l" defTabSz="914400" rtl="0" eaLnBrk="1" latinLnBrk="0" hangingPunct="1">
      <a:buFont typeface="Arial" panose="020B0604020202020204" pitchFamily="34" charset="0"/>
      <a:buChar char="•"/>
      <a:tabLst/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720000" indent="-180000" algn="l" defTabSz="914400" rtl="0" eaLnBrk="1" latinLnBrk="0" hangingPunct="1">
      <a:buFont typeface="Arial" panose="020B0604020202020204" pitchFamily="34" charset="0"/>
      <a:buChar char="–"/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720000" indent="-180000" algn="l" defTabSz="914400" rtl="0" eaLnBrk="1" latinLnBrk="0" hangingPunct="1">
      <a:buFont typeface="Arial" panose="020B0604020202020204" pitchFamily="34" charset="0"/>
      <a:buChar char="–"/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79CAE5-D6A1-424E-AFD7-AA0006AFDF7F}" type="slidenum">
              <a:rPr lang="en-US" smtClean="0"/>
              <a:pPr/>
              <a:t>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34351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79CAE5-D6A1-424E-AFD7-AA0006AFDF7F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00629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79CAE5-D6A1-424E-AFD7-AA0006AFDF7F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98966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79CAE5-D6A1-424E-AFD7-AA0006AFDF7F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98789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79CAE5-D6A1-424E-AFD7-AA0006AFDF7F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84772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79CAE5-D6A1-424E-AFD7-AA0006AFDF7F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46553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79CAE5-D6A1-424E-AFD7-AA0006AFDF7F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2627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79CAE5-D6A1-424E-AFD7-AA0006AFDF7F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17517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79CAE5-D6A1-424E-AFD7-AA0006AFDF7F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366753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79CAE5-D6A1-424E-AFD7-AA0006AFDF7F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92558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79CAE5-D6A1-424E-AFD7-AA0006AFDF7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85751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79CAE5-D6A1-424E-AFD7-AA0006AFDF7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26219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79CAE5-D6A1-424E-AFD7-AA0006AFDF7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08694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79CAE5-D6A1-424E-AFD7-AA0006AFDF7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13498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79CAE5-D6A1-424E-AFD7-AA0006AFDF7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97904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79CAE5-D6A1-424E-AFD7-AA0006AFDF7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74268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79CAE5-D6A1-424E-AFD7-AA0006AFDF7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49103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79CAE5-D6A1-424E-AFD7-AA0006AFDF7F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04647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4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2.emf"/><Relationship Id="rId4" Type="http://schemas.openxmlformats.org/officeDocument/2006/relationships/oleObject" Target="../embeddings/oleObject2.bin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000" y="640938"/>
            <a:ext cx="8135999" cy="58990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6" name="frame line"/>
          <p:cNvCxnSpPr/>
          <p:nvPr userDrawn="1"/>
        </p:nvCxnSpPr>
        <p:spPr>
          <a:xfrm rot="5400000" flipH="1" flipV="1">
            <a:off x="4431493" y="-3536947"/>
            <a:ext cx="180000" cy="8244000"/>
          </a:xfrm>
          <a:prstGeom prst="bentConnector2">
            <a:avLst/>
          </a:prstGeom>
          <a:ln w="952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503238" y="1376364"/>
            <a:ext cx="8137525" cy="483076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24767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007446327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9049" name="think-cell Slide" r:id="rId4" imgW="360" imgH="360" progId="TCLayout.ActiveDocument.1">
                  <p:embed/>
                </p:oleObj>
              </mc:Choice>
              <mc:Fallback>
                <p:oleObj name="think-cell Slide" r:id="rId4" imgW="360" imgH="360" progId="TCLayout.ActiveDocument.1">
                  <p:embed/>
                  <p:pic>
                    <p:nvPicPr>
                      <p:cNvPr id="0" name="Picture 5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" name="frame line"/>
          <p:cNvCxnSpPr/>
          <p:nvPr userDrawn="1"/>
        </p:nvCxnSpPr>
        <p:spPr>
          <a:xfrm rot="5400000" flipH="1" flipV="1">
            <a:off x="4431493" y="-3536947"/>
            <a:ext cx="180000" cy="8244000"/>
          </a:xfrm>
          <a:prstGeom prst="bentConnector2">
            <a:avLst/>
          </a:prstGeom>
          <a:ln w="952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04000" y="640938"/>
            <a:ext cx="8135999" cy="294953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723562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emf"/><Relationship Id="rId3" Type="http://schemas.openxmlformats.org/officeDocument/2006/relationships/theme" Target="../theme/theme1.xml"/><Relationship Id="rId7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ags" Target="../tags/tag3.xml"/><Relationship Id="rId5" Type="http://schemas.openxmlformats.org/officeDocument/2006/relationships/tags" Target="../tags/tag2.xml"/><Relationship Id="rId4" Type="http://schemas.openxmlformats.org/officeDocument/2006/relationships/vmlDrawing" Target="../drawings/vmlDrawing1.v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/>
          <p:cNvGraphicFramePr>
            <a:graphicFrameLocks noChangeAspect="1"/>
          </p:cNvGraphicFramePr>
          <p:nvPr>
            <p:custDataLst>
              <p:tags r:id="rId5"/>
            </p:custDataLst>
            <p:extLst>
              <p:ext uri="{D42A27DB-BD31-4B8C-83A1-F6EECF244321}">
                <p14:modId xmlns:p14="http://schemas.microsoft.com/office/powerpoint/2010/main" val="2915633698"/>
              </p:ext>
            </p:extLst>
          </p:nvPr>
        </p:nvGraphicFramePr>
        <p:xfrm>
          <a:off x="1468" y="1590"/>
          <a:ext cx="1465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0020" name="think-cell Slide" r:id="rId7" imgW="360" imgH="360" progId="TCLayout.ActiveDocument.1">
                  <p:embed/>
                </p:oleObj>
              </mc:Choice>
              <mc:Fallback>
                <p:oleObj name="think-cell Slide" r:id="rId7" imgW="360" imgH="360" progId="TCLayout.ActiveDocument.1">
                  <p:embed/>
                  <p:pic>
                    <p:nvPicPr>
                      <p:cNvPr id="0" name="Picture 146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68" y="1590"/>
                        <a:ext cx="1465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/>
          <p:cNvSpPr/>
          <p:nvPr userDrawn="1">
            <p:custDataLst>
              <p:tags r:id="rId6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bg1"/>
          </a:solidFill>
          <a:ln w="952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lvl="0" indent="0" algn="ctr" eaLnBrk="1"/>
            <a:endParaRPr lang="en-US" sz="2000" b="1" i="1" baseline="0" dirty="0">
              <a:solidFill>
                <a:schemeClr val="tx1"/>
              </a:solidFill>
              <a:latin typeface="Georgia" panose="02040502050405020303" pitchFamily="18" charset="0"/>
              <a:ea typeface="+mj-ea"/>
              <a:cs typeface="+mj-cs"/>
              <a:sym typeface="Georgia" panose="02040502050405020303" pitchFamily="18" charset="0"/>
            </a:endParaRPr>
          </a:p>
        </p:txBody>
      </p:sp>
      <p:sp>
        <p:nvSpPr>
          <p:cNvPr id="4" name="TextBox 3"/>
          <p:cNvSpPr txBox="1"/>
          <p:nvPr userDrawn="1"/>
        </p:nvSpPr>
        <p:spPr>
          <a:xfrm>
            <a:off x="8414332" y="6343805"/>
            <a:ext cx="3097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fld id="{B9672E09-04F9-4AE8-8250-9FD11E4AD5E0}" type="slidenum">
              <a:rPr lang="en-GB" sz="800" smtClean="0"/>
              <a:pPr algn="r"/>
              <a:t>‹#›</a:t>
            </a:fld>
            <a:endParaRPr lang="en-GB" sz="800" dirty="0"/>
          </a:p>
        </p:txBody>
      </p:sp>
      <p:cxnSp>
        <p:nvCxnSpPr>
          <p:cNvPr id="12" name="frame line bottom"/>
          <p:cNvCxnSpPr/>
          <p:nvPr/>
        </p:nvCxnSpPr>
        <p:spPr>
          <a:xfrm rot="5400000" flipH="1" flipV="1">
            <a:off x="4566659" y="2284858"/>
            <a:ext cx="0" cy="8136000"/>
          </a:xfrm>
          <a:prstGeom prst="bentConnector2">
            <a:avLst/>
          </a:prstGeom>
          <a:ln w="952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4567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64" r:id="rId2"/>
  </p:sldLayoutIdLst>
  <p:hf hdr="0" ftr="0" dt="0"/>
  <p:txStyles>
    <p:titleStyle>
      <a:lvl1pPr algn="l" defTabSz="914400" rtl="0" eaLnBrk="1" latinLnBrk="0" hangingPunct="1">
        <a:lnSpc>
          <a:spcPts val="2300"/>
        </a:lnSpc>
        <a:spcBef>
          <a:spcPct val="0"/>
        </a:spcBef>
        <a:spcAft>
          <a:spcPts val="0"/>
        </a:spcAft>
        <a:buNone/>
        <a:defRPr sz="2000" b="1" i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9388" indent="-179388" algn="l" defTabSz="914400" rtl="0" eaLnBrk="1" latinLnBrk="0" hangingPunct="1">
        <a:lnSpc>
          <a:spcPct val="90000"/>
        </a:lnSpc>
        <a:spcBef>
          <a:spcPts val="1200"/>
        </a:spcBef>
        <a:spcAft>
          <a:spcPts val="0"/>
        </a:spcAft>
        <a:buFont typeface="Arial" panose="020B0604020202020204" pitchFamily="34" charset="0"/>
        <a:buChar char="•"/>
        <a:defRPr sz="16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378000" indent="-1800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–"/>
        <a:defRPr sz="16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558000" indent="-179388" algn="l" defTabSz="9144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Char char="•"/>
        <a:defRPr sz="16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738000" indent="-179388" algn="l" defTabSz="9144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Char char="–"/>
        <a:defRPr sz="16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738000" indent="-179388" algn="l" defTabSz="9144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Char char="–"/>
        <a:tabLst/>
        <a:defRPr sz="1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717550" indent="-179388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717550" indent="-179388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ags" Target="../tags/tag6.xml"/><Relationship Id="rId7" Type="http://schemas.openxmlformats.org/officeDocument/2006/relationships/image" Target="../media/image2.emf"/><Relationship Id="rId2" Type="http://schemas.openxmlformats.org/officeDocument/2006/relationships/tags" Target="../tags/tag5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3.bin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tags" Target="../tags/tag24.xml"/><Relationship Id="rId7" Type="http://schemas.openxmlformats.org/officeDocument/2006/relationships/image" Target="../media/image2.emf"/><Relationship Id="rId2" Type="http://schemas.openxmlformats.org/officeDocument/2006/relationships/tags" Target="../tags/tag23.xml"/><Relationship Id="rId1" Type="http://schemas.openxmlformats.org/officeDocument/2006/relationships/vmlDrawing" Target="../drawings/vmlDrawing12.vml"/><Relationship Id="rId6" Type="http://schemas.openxmlformats.org/officeDocument/2006/relationships/oleObject" Target="../embeddings/oleObject12.bin"/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tags" Target="../tags/tag26.xml"/><Relationship Id="rId7" Type="http://schemas.openxmlformats.org/officeDocument/2006/relationships/image" Target="../media/image2.emf"/><Relationship Id="rId2" Type="http://schemas.openxmlformats.org/officeDocument/2006/relationships/tags" Target="../tags/tag25.xml"/><Relationship Id="rId1" Type="http://schemas.openxmlformats.org/officeDocument/2006/relationships/vmlDrawing" Target="../drawings/vmlDrawing13.vml"/><Relationship Id="rId6" Type="http://schemas.openxmlformats.org/officeDocument/2006/relationships/oleObject" Target="../embeddings/oleObject13.bin"/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tags" Target="../tags/tag28.xml"/><Relationship Id="rId7" Type="http://schemas.openxmlformats.org/officeDocument/2006/relationships/image" Target="../media/image2.emf"/><Relationship Id="rId2" Type="http://schemas.openxmlformats.org/officeDocument/2006/relationships/tags" Target="../tags/tag27.xml"/><Relationship Id="rId1" Type="http://schemas.openxmlformats.org/officeDocument/2006/relationships/vmlDrawing" Target="../drawings/vmlDrawing14.vml"/><Relationship Id="rId6" Type="http://schemas.openxmlformats.org/officeDocument/2006/relationships/oleObject" Target="../embeddings/oleObject14.bin"/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tags" Target="../tags/tag30.xml"/><Relationship Id="rId7" Type="http://schemas.openxmlformats.org/officeDocument/2006/relationships/image" Target="../media/image2.emf"/><Relationship Id="rId2" Type="http://schemas.openxmlformats.org/officeDocument/2006/relationships/tags" Target="../tags/tag29.xml"/><Relationship Id="rId1" Type="http://schemas.openxmlformats.org/officeDocument/2006/relationships/vmlDrawing" Target="../drawings/vmlDrawing15.vml"/><Relationship Id="rId6" Type="http://schemas.openxmlformats.org/officeDocument/2006/relationships/oleObject" Target="../embeddings/oleObject15.bin"/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tags" Target="../tags/tag32.xml"/><Relationship Id="rId7" Type="http://schemas.openxmlformats.org/officeDocument/2006/relationships/image" Target="../media/image2.emf"/><Relationship Id="rId2" Type="http://schemas.openxmlformats.org/officeDocument/2006/relationships/tags" Target="../tags/tag31.xml"/><Relationship Id="rId1" Type="http://schemas.openxmlformats.org/officeDocument/2006/relationships/vmlDrawing" Target="../drawings/vmlDrawing16.vml"/><Relationship Id="rId6" Type="http://schemas.openxmlformats.org/officeDocument/2006/relationships/oleObject" Target="../embeddings/oleObject16.bin"/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tags" Target="../tags/tag34.xml"/><Relationship Id="rId7" Type="http://schemas.openxmlformats.org/officeDocument/2006/relationships/image" Target="../media/image2.emf"/><Relationship Id="rId2" Type="http://schemas.openxmlformats.org/officeDocument/2006/relationships/tags" Target="../tags/tag33.xml"/><Relationship Id="rId1" Type="http://schemas.openxmlformats.org/officeDocument/2006/relationships/vmlDrawing" Target="../drawings/vmlDrawing17.vml"/><Relationship Id="rId6" Type="http://schemas.openxmlformats.org/officeDocument/2006/relationships/oleObject" Target="../embeddings/oleObject17.bin"/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tags" Target="../tags/tag36.xml"/><Relationship Id="rId7" Type="http://schemas.openxmlformats.org/officeDocument/2006/relationships/image" Target="../media/image2.emf"/><Relationship Id="rId2" Type="http://schemas.openxmlformats.org/officeDocument/2006/relationships/tags" Target="../tags/tag35.xml"/><Relationship Id="rId1" Type="http://schemas.openxmlformats.org/officeDocument/2006/relationships/vmlDrawing" Target="../drawings/vmlDrawing18.vml"/><Relationship Id="rId6" Type="http://schemas.openxmlformats.org/officeDocument/2006/relationships/oleObject" Target="../embeddings/oleObject18.bin"/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tags" Target="../tags/tag38.xml"/><Relationship Id="rId7" Type="http://schemas.openxmlformats.org/officeDocument/2006/relationships/image" Target="../media/image2.emf"/><Relationship Id="rId2" Type="http://schemas.openxmlformats.org/officeDocument/2006/relationships/tags" Target="../tags/tag37.xml"/><Relationship Id="rId1" Type="http://schemas.openxmlformats.org/officeDocument/2006/relationships/vmlDrawing" Target="../drawings/vmlDrawing19.vml"/><Relationship Id="rId6" Type="http://schemas.openxmlformats.org/officeDocument/2006/relationships/oleObject" Target="../embeddings/oleObject19.bin"/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tags" Target="../tags/tag40.xml"/><Relationship Id="rId7" Type="http://schemas.openxmlformats.org/officeDocument/2006/relationships/image" Target="../media/image2.emf"/><Relationship Id="rId2" Type="http://schemas.openxmlformats.org/officeDocument/2006/relationships/tags" Target="../tags/tag39.xml"/><Relationship Id="rId1" Type="http://schemas.openxmlformats.org/officeDocument/2006/relationships/vmlDrawing" Target="../drawings/vmlDrawing20.vml"/><Relationship Id="rId6" Type="http://schemas.openxmlformats.org/officeDocument/2006/relationships/oleObject" Target="../embeddings/oleObject20.bin"/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tags" Target="../tags/tag42.xml"/><Relationship Id="rId7" Type="http://schemas.openxmlformats.org/officeDocument/2006/relationships/image" Target="../media/image2.emf"/><Relationship Id="rId2" Type="http://schemas.openxmlformats.org/officeDocument/2006/relationships/tags" Target="../tags/tag41.xml"/><Relationship Id="rId1" Type="http://schemas.openxmlformats.org/officeDocument/2006/relationships/vmlDrawing" Target="../drawings/vmlDrawing21.vml"/><Relationship Id="rId6" Type="http://schemas.openxmlformats.org/officeDocument/2006/relationships/oleObject" Target="../embeddings/oleObject21.bin"/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tags" Target="../tags/tag8.xml"/><Relationship Id="rId7" Type="http://schemas.openxmlformats.org/officeDocument/2006/relationships/image" Target="../media/image2.emf"/><Relationship Id="rId2" Type="http://schemas.openxmlformats.org/officeDocument/2006/relationships/tags" Target="../tags/tag7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4.bin"/><Relationship Id="rId11" Type="http://schemas.openxmlformats.org/officeDocument/2006/relationships/image" Target="../media/image7.png"/><Relationship Id="rId5" Type="http://schemas.openxmlformats.org/officeDocument/2006/relationships/notesSlide" Target="../notesSlides/notesSlide2.xml"/><Relationship Id="rId10" Type="http://schemas.openxmlformats.org/officeDocument/2006/relationships/image" Target="../media/image6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10.xml"/><Relationship Id="rId2" Type="http://schemas.openxmlformats.org/officeDocument/2006/relationships/tags" Target="../tags/tag9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5.bin"/><Relationship Id="rId4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tags" Target="../tags/tag12.xml"/><Relationship Id="rId7" Type="http://schemas.openxmlformats.org/officeDocument/2006/relationships/image" Target="../media/image2.emf"/><Relationship Id="rId2" Type="http://schemas.openxmlformats.org/officeDocument/2006/relationships/tags" Target="../tags/tag11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6.bin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tags" Target="../tags/tag14.xml"/><Relationship Id="rId7" Type="http://schemas.openxmlformats.org/officeDocument/2006/relationships/image" Target="../media/image2.emf"/><Relationship Id="rId2" Type="http://schemas.openxmlformats.org/officeDocument/2006/relationships/tags" Target="../tags/tag13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7.bin"/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tags" Target="../tags/tag16.xml"/><Relationship Id="rId7" Type="http://schemas.openxmlformats.org/officeDocument/2006/relationships/image" Target="../media/image2.emf"/><Relationship Id="rId2" Type="http://schemas.openxmlformats.org/officeDocument/2006/relationships/tags" Target="../tags/tag15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8.bin"/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tags" Target="../tags/tag18.xml"/><Relationship Id="rId7" Type="http://schemas.openxmlformats.org/officeDocument/2006/relationships/image" Target="../media/image2.emf"/><Relationship Id="rId2" Type="http://schemas.openxmlformats.org/officeDocument/2006/relationships/tags" Target="../tags/tag17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9.bin"/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tags" Target="../tags/tag20.xml"/><Relationship Id="rId7" Type="http://schemas.openxmlformats.org/officeDocument/2006/relationships/image" Target="../media/image2.emf"/><Relationship Id="rId2" Type="http://schemas.openxmlformats.org/officeDocument/2006/relationships/tags" Target="../tags/tag19.xml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10.bin"/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tags" Target="../tags/tag22.xml"/><Relationship Id="rId7" Type="http://schemas.openxmlformats.org/officeDocument/2006/relationships/image" Target="../media/image2.emf"/><Relationship Id="rId2" Type="http://schemas.openxmlformats.org/officeDocument/2006/relationships/tags" Target="../tags/tag21.xml"/><Relationship Id="rId1" Type="http://schemas.openxmlformats.org/officeDocument/2006/relationships/vmlDrawing" Target="../drawings/vmlDrawing11.vml"/><Relationship Id="rId6" Type="http://schemas.openxmlformats.org/officeDocument/2006/relationships/oleObject" Target="../embeddings/oleObject11.bin"/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99381351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067" name="think-cell Slide" r:id="rId6" imgW="420" imgH="420" progId="TCLayout.ActiveDocument.1">
                  <p:embed/>
                </p:oleObj>
              </mc:Choice>
              <mc:Fallback>
                <p:oleObj name="think-cell Slide" r:id="rId6" imgW="420" imgH="42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/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bg1"/>
          </a:solidFill>
          <a:ln w="952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lnSpc>
                <a:spcPts val="2300"/>
              </a:lnSpc>
              <a:spcBef>
                <a:spcPct val="0"/>
              </a:spcBef>
              <a:spcAft>
                <a:spcPct val="0"/>
              </a:spcAft>
            </a:pPr>
            <a:endParaRPr lang="en-US" sz="2000" b="1" i="1" dirty="0">
              <a:solidFill>
                <a:schemeClr val="tx1"/>
              </a:solidFill>
              <a:latin typeface="Georgia" panose="02040502050405020303" pitchFamily="18" charset="0"/>
              <a:ea typeface="+mj-ea"/>
              <a:cs typeface="+mj-cs"/>
              <a:sym typeface="Georgia" panose="02040502050405020303" pitchFamily="18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6224" y="338203"/>
            <a:ext cx="8869680" cy="6182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847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" name="Object 27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68975122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485" name="think-cell Slide" r:id="rId6" imgW="420" imgH="420" progId="TCLayout.ActiveDocument.1">
                  <p:embed/>
                </p:oleObj>
              </mc:Choice>
              <mc:Fallback>
                <p:oleObj name="think-cell Slide" r:id="rId6" imgW="420" imgH="42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Rectangle 23" hidden="1"/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bg1"/>
          </a:solidFill>
          <a:ln w="952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en-US" sz="2800" b="1" dirty="0">
              <a:solidFill>
                <a:schemeClr val="tx1"/>
              </a:solidFill>
              <a:latin typeface="Calibri" panose="020F0502020204030204" pitchFamily="34" charset="0"/>
              <a:ea typeface="+mj-ea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000" y="640938"/>
            <a:ext cx="8135999" cy="589905"/>
          </a:xfrm>
        </p:spPr>
        <p:txBody>
          <a:bodyPr/>
          <a:lstStyle/>
          <a:p>
            <a:r>
              <a:rPr lang="en-US" sz="2800" i="0" dirty="0">
                <a:latin typeface="Calibri" panose="020F0502020204030204" pitchFamily="34" charset="0"/>
                <a:cs typeface="Calibri" panose="020F0502020204030204" pitchFamily="34" charset="0"/>
              </a:rPr>
              <a:t>Staten Island – Shot Gun Blast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024" y="1562100"/>
            <a:ext cx="6372225" cy="4248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7101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" name="Object 27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35984990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322" name="think-cell Slide" r:id="rId6" imgW="420" imgH="420" progId="TCLayout.ActiveDocument.1">
                  <p:embed/>
                </p:oleObj>
              </mc:Choice>
              <mc:Fallback>
                <p:oleObj name="think-cell Slide" r:id="rId6" imgW="420" imgH="42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Rectangle 23" hidden="1"/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bg1"/>
          </a:solidFill>
          <a:ln w="952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en-US" sz="2800" b="1" dirty="0">
              <a:solidFill>
                <a:schemeClr val="tx1"/>
              </a:solidFill>
              <a:latin typeface="Calibri" panose="020F0502020204030204" pitchFamily="34" charset="0"/>
              <a:ea typeface="+mj-ea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000" y="640938"/>
            <a:ext cx="8135999" cy="294953"/>
          </a:xfrm>
        </p:spPr>
        <p:txBody>
          <a:bodyPr/>
          <a:lstStyle/>
          <a:p>
            <a:r>
              <a:rPr lang="en-US" sz="2800" i="0" dirty="0">
                <a:latin typeface="Calibri" panose="020F0502020204030204" pitchFamily="34" charset="0"/>
                <a:cs typeface="Calibri" panose="020F0502020204030204" pitchFamily="34" charset="0"/>
              </a:rPr>
              <a:t>Dirtiest Restaurant Algorithm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 bwMode="black">
          <a:xfrm>
            <a:off x="352419" y="1238491"/>
            <a:ext cx="8439160" cy="41907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342900" indent="-342900" defTabSz="457200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Tx/>
              <a:buSzPct val="150000"/>
              <a:buFont typeface="Wingdings" pitchFamily="2" charset="2"/>
              <a:buChar char="§"/>
              <a:defRPr sz="1200" baseline="0"/>
            </a:lvl1pPr>
            <a:lvl2pPr marL="742950" lvl="1" indent="-285750" defTabSz="457200">
              <a:lnSpc>
                <a:spcPct val="85000"/>
              </a:lnSpc>
              <a:spcBef>
                <a:spcPts val="0"/>
              </a:spcBef>
              <a:spcAft>
                <a:spcPts val="1440"/>
              </a:spcAft>
              <a:buClrTx/>
              <a:buFont typeface="Arial" panose="020B0604020202020204" pitchFamily="34" charset="0"/>
              <a:buChar char="•"/>
              <a:defRPr sz="1200"/>
            </a:lvl2pPr>
            <a:lvl3pPr indent="0" defTabSz="457200">
              <a:lnSpc>
                <a:spcPct val="85000"/>
              </a:lnSpc>
              <a:spcBef>
                <a:spcPts val="0"/>
              </a:spcBef>
              <a:spcAft>
                <a:spcPts val="1440"/>
              </a:spcAft>
              <a:buClr>
                <a:srgbClr val="00A1DE"/>
              </a:buClr>
              <a:buFontTx/>
              <a:buNone/>
              <a:defRPr>
                <a:solidFill>
                  <a:srgbClr val="008AC0"/>
                </a:solidFill>
              </a:defRPr>
            </a:lvl3pPr>
            <a:lvl4pPr indent="0" defTabSz="457200">
              <a:lnSpc>
                <a:spcPct val="85000"/>
              </a:lnSpc>
              <a:spcBef>
                <a:spcPts val="0"/>
              </a:spcBef>
              <a:spcAft>
                <a:spcPts val="1440"/>
              </a:spcAft>
              <a:buClr>
                <a:srgbClr val="00A1DE"/>
              </a:buClr>
              <a:buFontTx/>
              <a:buNone/>
              <a:defRPr sz="1600">
                <a:solidFill>
                  <a:srgbClr val="008AC0"/>
                </a:solidFill>
              </a:defRPr>
            </a:lvl4pPr>
            <a:lvl5pPr indent="0" defTabSz="457200">
              <a:lnSpc>
                <a:spcPct val="85000"/>
              </a:lnSpc>
              <a:spcBef>
                <a:spcPts val="0"/>
              </a:spcBef>
              <a:spcAft>
                <a:spcPts val="1440"/>
              </a:spcAft>
              <a:buClr>
                <a:srgbClr val="00A1DE"/>
              </a:buClr>
              <a:buFontTx/>
              <a:buNone/>
              <a:defRPr sz="1600">
                <a:solidFill>
                  <a:srgbClr val="008AC0"/>
                </a:solidFill>
              </a:defRPr>
            </a:lvl5pPr>
            <a:lvl6pPr marL="2514600" indent="-228600" defTabSz="457200">
              <a:spcBef>
                <a:spcPct val="20000"/>
              </a:spcBef>
              <a:buFont typeface="Arial"/>
              <a:buChar char="•"/>
              <a:defRPr sz="2000"/>
            </a:lvl6pPr>
            <a:lvl7pPr marL="2971800" indent="-228600" defTabSz="457200">
              <a:spcBef>
                <a:spcPct val="20000"/>
              </a:spcBef>
              <a:buFont typeface="Arial"/>
              <a:buChar char="•"/>
              <a:defRPr sz="2000"/>
            </a:lvl7pPr>
            <a:lvl8pPr marL="3429000" indent="-228600" defTabSz="457200">
              <a:spcBef>
                <a:spcPct val="20000"/>
              </a:spcBef>
              <a:buFont typeface="Arial"/>
              <a:buChar char="•"/>
              <a:defRPr sz="2000"/>
            </a:lvl8pPr>
            <a:lvl9pPr marL="3886200" indent="-228600" defTabSz="457200">
              <a:spcBef>
                <a:spcPct val="20000"/>
              </a:spcBef>
              <a:buFont typeface="Arial"/>
              <a:buChar char="•"/>
              <a:defRPr sz="2000"/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Created bins based on Health Grade, Rat Sightings by Zip Code, Count of Critical Violations.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Assigned value based on quality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Dole out the least amount of weight to Health Grade(3 pts) and the most weight to Rat Sightings (5pts) and Count of Critical Violations (5pts).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Total Possible Score = 13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Score = Heath Grade + Rat Sightings + Count of Critical Violations/Total Possible Score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Sorted Score in descending order to determine “Top 5” dirtiest restaurants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69359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" name="Object 27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83560977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348" name="think-cell Slide" r:id="rId6" imgW="420" imgH="420" progId="TCLayout.ActiveDocument.1">
                  <p:embed/>
                </p:oleObj>
              </mc:Choice>
              <mc:Fallback>
                <p:oleObj name="think-cell Slide" r:id="rId6" imgW="420" imgH="42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Rectangle 23" hidden="1"/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bg1"/>
          </a:solidFill>
          <a:ln w="952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en-US" sz="2800" b="1" dirty="0">
              <a:solidFill>
                <a:schemeClr val="tx1"/>
              </a:solidFill>
              <a:latin typeface="Calibri" panose="020F0502020204030204" pitchFamily="34" charset="0"/>
              <a:ea typeface="+mj-ea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000" y="640938"/>
            <a:ext cx="8135999" cy="294953"/>
          </a:xfrm>
        </p:spPr>
        <p:txBody>
          <a:bodyPr/>
          <a:lstStyle/>
          <a:p>
            <a:r>
              <a:rPr lang="en-US" sz="2800" i="0" dirty="0">
                <a:latin typeface="Calibri" panose="020F0502020204030204" pitchFamily="34" charset="0"/>
                <a:cs typeface="Calibri" panose="020F0502020204030204" pitchFamily="34" charset="0"/>
              </a:rPr>
              <a:t>Dirtiest Restaurants in Manhattan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0039" y="2881295"/>
            <a:ext cx="8503920" cy="1727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5578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" name="Object 27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45309153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1552" name="think-cell Slide" r:id="rId6" imgW="420" imgH="420" progId="TCLayout.ActiveDocument.1">
                  <p:embed/>
                </p:oleObj>
              </mc:Choice>
              <mc:Fallback>
                <p:oleObj name="think-cell Slide" r:id="rId6" imgW="420" imgH="42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Rectangle 23" hidden="1"/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bg1"/>
          </a:solidFill>
          <a:ln w="952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en-US" sz="2800" b="1" dirty="0">
              <a:solidFill>
                <a:schemeClr val="tx1"/>
              </a:solidFill>
              <a:latin typeface="Calibri" panose="020F0502020204030204" pitchFamily="34" charset="0"/>
              <a:ea typeface="+mj-ea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000" y="640938"/>
            <a:ext cx="8135999" cy="294953"/>
          </a:xfrm>
        </p:spPr>
        <p:txBody>
          <a:bodyPr/>
          <a:lstStyle/>
          <a:p>
            <a:r>
              <a:rPr lang="en-US" sz="2800" i="0" dirty="0">
                <a:latin typeface="Calibri" panose="020F0502020204030204" pitchFamily="34" charset="0"/>
                <a:cs typeface="Calibri" panose="020F0502020204030204" pitchFamily="34" charset="0"/>
              </a:rPr>
              <a:t>Dirtiest Restaurants in Bronx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8599" y="2671761"/>
            <a:ext cx="8686800" cy="1640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167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" name="Object 27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75045254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2576" name="think-cell Slide" r:id="rId6" imgW="420" imgH="420" progId="TCLayout.ActiveDocument.1">
                  <p:embed/>
                </p:oleObj>
              </mc:Choice>
              <mc:Fallback>
                <p:oleObj name="think-cell Slide" r:id="rId6" imgW="420" imgH="42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Rectangle 23" hidden="1"/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bg1"/>
          </a:solidFill>
          <a:ln w="952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en-US" sz="2800" b="1" dirty="0">
              <a:solidFill>
                <a:schemeClr val="tx1"/>
              </a:solidFill>
              <a:latin typeface="Calibri" panose="020F0502020204030204" pitchFamily="34" charset="0"/>
              <a:ea typeface="+mj-ea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000" y="640938"/>
            <a:ext cx="8135999" cy="294953"/>
          </a:xfrm>
        </p:spPr>
        <p:txBody>
          <a:bodyPr/>
          <a:lstStyle/>
          <a:p>
            <a:r>
              <a:rPr lang="en-US" sz="2800" i="0" dirty="0">
                <a:latin typeface="Calibri" panose="020F0502020204030204" pitchFamily="34" charset="0"/>
                <a:cs typeface="Calibri" panose="020F0502020204030204" pitchFamily="34" charset="0"/>
              </a:rPr>
              <a:t>Dirtiest Restaurants in Brooklyn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8750" y="2700321"/>
            <a:ext cx="8595360" cy="164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9574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" name="Object 27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67527500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3602" name="think-cell Slide" r:id="rId6" imgW="420" imgH="420" progId="TCLayout.ActiveDocument.1">
                  <p:embed/>
                </p:oleObj>
              </mc:Choice>
              <mc:Fallback>
                <p:oleObj name="think-cell Slide" r:id="rId6" imgW="420" imgH="42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Rectangle 23" hidden="1"/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bg1"/>
          </a:solidFill>
          <a:ln w="952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en-US" sz="2800" b="1" dirty="0">
              <a:solidFill>
                <a:schemeClr val="tx1"/>
              </a:solidFill>
              <a:latin typeface="Calibri" panose="020F0502020204030204" pitchFamily="34" charset="0"/>
              <a:ea typeface="+mj-ea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000" y="640938"/>
            <a:ext cx="8135999" cy="294953"/>
          </a:xfrm>
        </p:spPr>
        <p:txBody>
          <a:bodyPr/>
          <a:lstStyle/>
          <a:p>
            <a:r>
              <a:rPr lang="en-US" sz="2800" i="0" dirty="0">
                <a:latin typeface="Calibri" panose="020F0502020204030204" pitchFamily="34" charset="0"/>
                <a:cs typeface="Calibri" panose="020F0502020204030204" pitchFamily="34" charset="0"/>
              </a:rPr>
              <a:t>Dirtiest Restaurants in Queens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8959" y="2886065"/>
            <a:ext cx="8321040" cy="1392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8806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" name="Object 27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16762972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4626" name="think-cell Slide" r:id="rId6" imgW="420" imgH="420" progId="TCLayout.ActiveDocument.1">
                  <p:embed/>
                </p:oleObj>
              </mc:Choice>
              <mc:Fallback>
                <p:oleObj name="think-cell Slide" r:id="rId6" imgW="420" imgH="42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Rectangle 23" hidden="1"/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bg1"/>
          </a:solidFill>
          <a:ln w="952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en-US" sz="2800" b="1" dirty="0">
              <a:solidFill>
                <a:schemeClr val="tx1"/>
              </a:solidFill>
              <a:latin typeface="Calibri" panose="020F0502020204030204" pitchFamily="34" charset="0"/>
              <a:ea typeface="+mj-ea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000" y="640938"/>
            <a:ext cx="8135999" cy="294953"/>
          </a:xfrm>
        </p:spPr>
        <p:txBody>
          <a:bodyPr/>
          <a:lstStyle/>
          <a:p>
            <a:r>
              <a:rPr lang="en-US" sz="2800" i="0" dirty="0">
                <a:latin typeface="Calibri" panose="020F0502020204030204" pitchFamily="34" charset="0"/>
                <a:cs typeface="Calibri" panose="020F0502020204030204" pitchFamily="34" charset="0"/>
              </a:rPr>
              <a:t>Dirtiest Restaurants in Staten Island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0399" y="2895600"/>
            <a:ext cx="8229600" cy="1578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5196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" name="Object 27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7413875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6666" name="think-cell Slide" r:id="rId6" imgW="420" imgH="420" progId="TCLayout.ActiveDocument.1">
                  <p:embed/>
                </p:oleObj>
              </mc:Choice>
              <mc:Fallback>
                <p:oleObj name="think-cell Slide" r:id="rId6" imgW="420" imgH="42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Rectangle 23" hidden="1"/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bg1"/>
          </a:solidFill>
          <a:ln w="952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en-US" sz="2800" b="1" dirty="0">
              <a:solidFill>
                <a:schemeClr val="tx1"/>
              </a:solidFill>
              <a:latin typeface="Calibri" panose="020F0502020204030204" pitchFamily="34" charset="0"/>
              <a:ea typeface="+mj-ea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000" y="640938"/>
            <a:ext cx="8135999" cy="294953"/>
          </a:xfrm>
        </p:spPr>
        <p:txBody>
          <a:bodyPr/>
          <a:lstStyle/>
          <a:p>
            <a:r>
              <a:rPr lang="en-US" sz="2800" i="0" dirty="0">
                <a:latin typeface="Calibri" panose="020F0502020204030204" pitchFamily="34" charset="0"/>
                <a:cs typeface="Calibri" panose="020F0502020204030204" pitchFamily="34" charset="0"/>
              </a:rPr>
              <a:t>Dirtiest Restaurants by Cuisine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8750" y="2733658"/>
            <a:ext cx="8686800" cy="1692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9095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122055121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254" name="think-cell Slide" r:id="rId6" imgW="420" imgH="420" progId="TCLayout.ActiveDocument.1">
                  <p:embed/>
                </p:oleObj>
              </mc:Choice>
              <mc:Fallback>
                <p:oleObj name="think-cell Slide" r:id="rId6" imgW="420" imgH="42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 hidden="1"/>
          <p:cNvSpPr/>
          <p:nvPr>
            <p:custDataLst>
              <p:tags r:id="rId3"/>
            </p:custDataLst>
          </p:nvPr>
        </p:nvSpPr>
        <p:spPr bwMode="auto">
          <a:xfrm>
            <a:off x="0" y="0"/>
            <a:ext cx="158750" cy="158750"/>
          </a:xfrm>
          <a:prstGeom prst="rect">
            <a:avLst/>
          </a:prstGeom>
          <a:solidFill>
            <a:schemeClr val="bg1"/>
          </a:solidFill>
          <a:ln w="952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lnSpc>
                <a:spcPts val="2300"/>
              </a:lnSpc>
              <a:spcBef>
                <a:spcPct val="0"/>
              </a:spcBef>
              <a:spcAft>
                <a:spcPct val="0"/>
              </a:spcAft>
            </a:pPr>
            <a:endParaRPr lang="en-US" sz="2800" b="1" dirty="0">
              <a:solidFill>
                <a:schemeClr val="tx1"/>
              </a:solidFill>
              <a:latin typeface="Calibri" panose="020F0502020204030204" pitchFamily="34" charset="0"/>
              <a:ea typeface="+mj-ea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504000" y="640938"/>
            <a:ext cx="8135999" cy="294953"/>
          </a:xfrm>
        </p:spPr>
        <p:txBody>
          <a:bodyPr/>
          <a:lstStyle/>
          <a:p>
            <a:r>
              <a:rPr lang="en-US" sz="2800" i="0" dirty="0">
                <a:latin typeface="Calibri" panose="020F0502020204030204" pitchFamily="34" charset="0"/>
                <a:cs typeface="Calibri" panose="020F0502020204030204" pitchFamily="34" charset="0"/>
              </a:rPr>
              <a:t>What the Analysis Found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 bwMode="black">
          <a:xfrm>
            <a:off x="352419" y="1238491"/>
            <a:ext cx="8439160" cy="20952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342900" indent="-342900" defTabSz="457200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Tx/>
              <a:buSzPct val="150000"/>
              <a:buFont typeface="Wingdings" pitchFamily="2" charset="2"/>
              <a:buChar char="§"/>
              <a:defRPr sz="1200" baseline="0"/>
            </a:lvl1pPr>
            <a:lvl2pPr marL="742950" lvl="1" indent="-285750" defTabSz="457200">
              <a:lnSpc>
                <a:spcPct val="85000"/>
              </a:lnSpc>
              <a:spcBef>
                <a:spcPts val="0"/>
              </a:spcBef>
              <a:spcAft>
                <a:spcPts val="1440"/>
              </a:spcAft>
              <a:buClrTx/>
              <a:buFont typeface="Arial" panose="020B0604020202020204" pitchFamily="34" charset="0"/>
              <a:buChar char="•"/>
              <a:defRPr sz="1200"/>
            </a:lvl2pPr>
            <a:lvl3pPr indent="0" defTabSz="457200">
              <a:lnSpc>
                <a:spcPct val="85000"/>
              </a:lnSpc>
              <a:spcBef>
                <a:spcPts val="0"/>
              </a:spcBef>
              <a:spcAft>
                <a:spcPts val="1440"/>
              </a:spcAft>
              <a:buClr>
                <a:srgbClr val="00A1DE"/>
              </a:buClr>
              <a:buFontTx/>
              <a:buNone/>
              <a:defRPr>
                <a:solidFill>
                  <a:srgbClr val="008AC0"/>
                </a:solidFill>
              </a:defRPr>
            </a:lvl3pPr>
            <a:lvl4pPr indent="0" defTabSz="457200">
              <a:lnSpc>
                <a:spcPct val="85000"/>
              </a:lnSpc>
              <a:spcBef>
                <a:spcPts val="0"/>
              </a:spcBef>
              <a:spcAft>
                <a:spcPts val="1440"/>
              </a:spcAft>
              <a:buClr>
                <a:srgbClr val="00A1DE"/>
              </a:buClr>
              <a:buFontTx/>
              <a:buNone/>
              <a:defRPr sz="1600">
                <a:solidFill>
                  <a:srgbClr val="008AC0"/>
                </a:solidFill>
              </a:defRPr>
            </a:lvl4pPr>
            <a:lvl5pPr indent="0" defTabSz="457200">
              <a:lnSpc>
                <a:spcPct val="85000"/>
              </a:lnSpc>
              <a:spcBef>
                <a:spcPts val="0"/>
              </a:spcBef>
              <a:spcAft>
                <a:spcPts val="1440"/>
              </a:spcAft>
              <a:buClr>
                <a:srgbClr val="00A1DE"/>
              </a:buClr>
              <a:buFontTx/>
              <a:buNone/>
              <a:defRPr sz="1600">
                <a:solidFill>
                  <a:srgbClr val="008AC0"/>
                </a:solidFill>
              </a:defRPr>
            </a:lvl5pPr>
            <a:lvl6pPr marL="2514600" indent="-228600" defTabSz="457200">
              <a:spcBef>
                <a:spcPct val="20000"/>
              </a:spcBef>
              <a:buFont typeface="Arial"/>
              <a:buChar char="•"/>
              <a:defRPr sz="2000"/>
            </a:lvl6pPr>
            <a:lvl7pPr marL="2971800" indent="-228600" defTabSz="457200">
              <a:spcBef>
                <a:spcPct val="20000"/>
              </a:spcBef>
              <a:buFont typeface="Arial"/>
              <a:buChar char="•"/>
              <a:defRPr sz="2000"/>
            </a:lvl7pPr>
            <a:lvl8pPr marL="3429000" indent="-228600" defTabSz="457200">
              <a:spcBef>
                <a:spcPct val="20000"/>
              </a:spcBef>
              <a:buFont typeface="Arial"/>
              <a:buChar char="•"/>
              <a:defRPr sz="2000"/>
            </a:lvl8pPr>
            <a:lvl9pPr marL="3886200" indent="-228600" defTabSz="457200">
              <a:spcBef>
                <a:spcPct val="20000"/>
              </a:spcBef>
              <a:buFont typeface="Arial"/>
              <a:buChar char="•"/>
              <a:defRPr sz="2000"/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Normal distribution between rat sightings and critical violations.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Determined  if there is a correlation between rat sightings and critical violations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Top 7 dirtiest restaurants in NYC are: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8754" y="3333750"/>
            <a:ext cx="8066489" cy="2225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7869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068686111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0529" name="think-cell Slide" r:id="rId6" imgW="420" imgH="420" progId="TCLayout.ActiveDocument.1">
                  <p:embed/>
                </p:oleObj>
              </mc:Choice>
              <mc:Fallback>
                <p:oleObj name="think-cell Slide" r:id="rId6" imgW="420" imgH="42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 hidden="1"/>
          <p:cNvSpPr/>
          <p:nvPr>
            <p:custDataLst>
              <p:tags r:id="rId3"/>
            </p:custDataLst>
          </p:nvPr>
        </p:nvSpPr>
        <p:spPr bwMode="auto">
          <a:xfrm>
            <a:off x="0" y="0"/>
            <a:ext cx="158750" cy="158750"/>
          </a:xfrm>
          <a:prstGeom prst="rect">
            <a:avLst/>
          </a:prstGeom>
          <a:solidFill>
            <a:schemeClr val="bg1"/>
          </a:solidFill>
          <a:ln w="952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lnSpc>
                <a:spcPts val="2300"/>
              </a:lnSpc>
              <a:spcBef>
                <a:spcPct val="0"/>
              </a:spcBef>
              <a:spcAft>
                <a:spcPct val="0"/>
              </a:spcAft>
            </a:pPr>
            <a:endParaRPr lang="en-US" sz="2800" b="1" dirty="0">
              <a:solidFill>
                <a:schemeClr val="tx1"/>
              </a:solidFill>
              <a:latin typeface="Calibri" panose="020F0502020204030204" pitchFamily="34" charset="0"/>
              <a:ea typeface="+mj-ea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2500" y="1123951"/>
            <a:ext cx="7040880" cy="409520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77240" y="5514975"/>
            <a:ext cx="7391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Total Amazing Grace</a:t>
            </a:r>
          </a:p>
        </p:txBody>
      </p:sp>
    </p:spTree>
    <p:extLst>
      <p:ext uri="{BB962C8B-B14F-4D97-AF65-F5344CB8AC3E}">
        <p14:creationId xmlns:p14="http://schemas.microsoft.com/office/powerpoint/2010/main" val="21939120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638015445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241" name="think-cell Slide" r:id="rId6" imgW="420" imgH="420" progId="TCLayout.ActiveDocument.1">
                  <p:embed/>
                </p:oleObj>
              </mc:Choice>
              <mc:Fallback>
                <p:oleObj name="think-cell Slide" r:id="rId6" imgW="420" imgH="42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 hidden="1"/>
          <p:cNvSpPr/>
          <p:nvPr>
            <p:custDataLst>
              <p:tags r:id="rId3"/>
            </p:custDataLst>
          </p:nvPr>
        </p:nvSpPr>
        <p:spPr bwMode="auto">
          <a:xfrm>
            <a:off x="0" y="0"/>
            <a:ext cx="158750" cy="158750"/>
          </a:xfrm>
          <a:prstGeom prst="rect">
            <a:avLst/>
          </a:prstGeom>
          <a:solidFill>
            <a:schemeClr val="bg1"/>
          </a:solidFill>
          <a:ln w="952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lnSpc>
                <a:spcPts val="2300"/>
              </a:lnSpc>
              <a:spcBef>
                <a:spcPct val="0"/>
              </a:spcBef>
              <a:spcAft>
                <a:spcPct val="0"/>
              </a:spcAft>
            </a:pPr>
            <a:endParaRPr lang="en-US" sz="2000" b="1" i="1" dirty="0">
              <a:solidFill>
                <a:schemeClr val="tx1"/>
              </a:solidFill>
              <a:latin typeface="Georgia" panose="02040502050405020303" pitchFamily="18" charset="0"/>
              <a:ea typeface="+mj-ea"/>
              <a:cs typeface="+mj-cs"/>
              <a:sym typeface="Georgia" panose="02040502050405020303" pitchFamily="18" charset="0"/>
            </a:endParaRPr>
          </a:p>
        </p:txBody>
      </p:sp>
      <p:sp>
        <p:nvSpPr>
          <p:cNvPr id="3" name="Title 1"/>
          <p:cNvSpPr txBox="1">
            <a:spLocks/>
          </p:cNvSpPr>
          <p:nvPr/>
        </p:nvSpPr>
        <p:spPr bwMode="black">
          <a:xfrm>
            <a:off x="352419" y="1572523"/>
            <a:ext cx="8439160" cy="21041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342900" indent="-342900" defTabSz="457200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Tx/>
              <a:buSzPct val="150000"/>
              <a:buFont typeface="Wingdings" pitchFamily="2" charset="2"/>
              <a:buChar char="§"/>
              <a:defRPr sz="1200" baseline="0"/>
            </a:lvl1pPr>
            <a:lvl2pPr marL="742950" lvl="1" indent="-285750" defTabSz="457200">
              <a:lnSpc>
                <a:spcPct val="85000"/>
              </a:lnSpc>
              <a:spcBef>
                <a:spcPts val="0"/>
              </a:spcBef>
              <a:spcAft>
                <a:spcPts val="1440"/>
              </a:spcAft>
              <a:buClrTx/>
              <a:buFont typeface="Arial" panose="020B0604020202020204" pitchFamily="34" charset="0"/>
              <a:buChar char="•"/>
              <a:defRPr sz="1200"/>
            </a:lvl2pPr>
            <a:lvl3pPr indent="0" defTabSz="457200">
              <a:lnSpc>
                <a:spcPct val="85000"/>
              </a:lnSpc>
              <a:spcBef>
                <a:spcPts val="0"/>
              </a:spcBef>
              <a:spcAft>
                <a:spcPts val="1440"/>
              </a:spcAft>
              <a:buClr>
                <a:srgbClr val="00A1DE"/>
              </a:buClr>
              <a:buFontTx/>
              <a:buNone/>
              <a:defRPr>
                <a:solidFill>
                  <a:srgbClr val="008AC0"/>
                </a:solidFill>
              </a:defRPr>
            </a:lvl3pPr>
            <a:lvl4pPr indent="0" defTabSz="457200">
              <a:lnSpc>
                <a:spcPct val="85000"/>
              </a:lnSpc>
              <a:spcBef>
                <a:spcPts val="0"/>
              </a:spcBef>
              <a:spcAft>
                <a:spcPts val="1440"/>
              </a:spcAft>
              <a:buClr>
                <a:srgbClr val="00A1DE"/>
              </a:buClr>
              <a:buFontTx/>
              <a:buNone/>
              <a:defRPr sz="1600">
                <a:solidFill>
                  <a:srgbClr val="008AC0"/>
                </a:solidFill>
              </a:defRPr>
            </a:lvl4pPr>
            <a:lvl5pPr indent="0" defTabSz="457200">
              <a:lnSpc>
                <a:spcPct val="85000"/>
              </a:lnSpc>
              <a:spcBef>
                <a:spcPts val="0"/>
              </a:spcBef>
              <a:spcAft>
                <a:spcPts val="1440"/>
              </a:spcAft>
              <a:buClr>
                <a:srgbClr val="00A1DE"/>
              </a:buClr>
              <a:buFontTx/>
              <a:buNone/>
              <a:defRPr sz="1600">
                <a:solidFill>
                  <a:srgbClr val="008AC0"/>
                </a:solidFill>
              </a:defRPr>
            </a:lvl5pPr>
            <a:lvl6pPr marL="2514600" indent="-228600" defTabSz="457200">
              <a:spcBef>
                <a:spcPct val="20000"/>
              </a:spcBef>
              <a:buFont typeface="Arial"/>
              <a:buChar char="•"/>
              <a:defRPr sz="2000"/>
            </a:lvl6pPr>
            <a:lvl7pPr marL="2971800" indent="-228600" defTabSz="457200">
              <a:spcBef>
                <a:spcPct val="20000"/>
              </a:spcBef>
              <a:buFont typeface="Arial"/>
              <a:buChar char="•"/>
              <a:defRPr sz="2000"/>
            </a:lvl7pPr>
            <a:lvl8pPr marL="3429000" indent="-228600" defTabSz="457200">
              <a:spcBef>
                <a:spcPct val="20000"/>
              </a:spcBef>
              <a:buFont typeface="Arial"/>
              <a:buChar char="•"/>
              <a:defRPr sz="2000"/>
            </a:lvl8pPr>
            <a:lvl9pPr marL="3886200" indent="-228600" defTabSz="457200">
              <a:spcBef>
                <a:spcPct val="20000"/>
              </a:spcBef>
              <a:buFont typeface="Arial"/>
              <a:buChar char="•"/>
              <a:defRPr sz="2000"/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Identify the dirtiest restaurants in NYC by borough and cuisine.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Determine if there is a correlation between rat sightings and critical violations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504000" y="640938"/>
            <a:ext cx="8135999" cy="294953"/>
          </a:xfrm>
        </p:spPr>
        <p:txBody>
          <a:bodyPr/>
          <a:lstStyle/>
          <a:p>
            <a:r>
              <a:rPr lang="en-US" sz="2800" i="0" dirty="0">
                <a:latin typeface="Calibri" panose="020F0502020204030204" pitchFamily="34" charset="0"/>
                <a:cs typeface="Calibri" panose="020F0502020204030204" pitchFamily="34" charset="0"/>
              </a:rPr>
              <a:t>Objectives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2419" y="2979164"/>
            <a:ext cx="3034908" cy="170713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2419" y="4854688"/>
            <a:ext cx="1857379" cy="123825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619750" y="2550830"/>
            <a:ext cx="2743200" cy="15430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38550" y="4313282"/>
            <a:ext cx="3352800" cy="188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8534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002386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390" name="think-cell Slide" r:id="rId5" imgW="420" imgH="420" progId="TCLayout.ActiveDocument.1">
                  <p:embed/>
                </p:oleObj>
              </mc:Choice>
              <mc:Fallback>
                <p:oleObj name="think-cell Slide" r:id="rId5" imgW="420" imgH="42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/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bg1"/>
          </a:solidFill>
          <a:ln w="952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US" sz="2800" b="1" dirty="0">
              <a:solidFill>
                <a:schemeClr val="tx1"/>
              </a:solidFill>
              <a:latin typeface="Calibri" panose="020F0502020204030204" pitchFamily="34" charset="0"/>
              <a:ea typeface="+mj-ea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i="0" dirty="0">
                <a:latin typeface="Calibri" panose="020F0502020204030204" pitchFamily="34" charset="0"/>
                <a:cs typeface="Calibri" panose="020F0502020204030204" pitchFamily="34" charset="0"/>
              </a:rPr>
              <a:t>Study Methodology</a:t>
            </a:r>
            <a:br>
              <a:rPr lang="en-US" sz="2800" i="0" dirty="0"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US" sz="2800" i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 bwMode="black">
          <a:xfrm>
            <a:off x="504000" y="1257541"/>
            <a:ext cx="8439160" cy="48938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342900" indent="-342900" defTabSz="457200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Tx/>
              <a:buSzPct val="150000"/>
              <a:buFont typeface="Wingdings" pitchFamily="2" charset="2"/>
              <a:buChar char="§"/>
              <a:defRPr sz="1200" baseline="0"/>
            </a:lvl1pPr>
            <a:lvl2pPr marL="742950" lvl="1" indent="-285750" defTabSz="457200">
              <a:lnSpc>
                <a:spcPct val="85000"/>
              </a:lnSpc>
              <a:spcBef>
                <a:spcPts val="0"/>
              </a:spcBef>
              <a:spcAft>
                <a:spcPts val="1440"/>
              </a:spcAft>
              <a:buClrTx/>
              <a:buFont typeface="Arial" panose="020B0604020202020204" pitchFamily="34" charset="0"/>
              <a:buChar char="•"/>
              <a:defRPr sz="1200"/>
            </a:lvl2pPr>
            <a:lvl3pPr indent="0" defTabSz="457200">
              <a:lnSpc>
                <a:spcPct val="85000"/>
              </a:lnSpc>
              <a:spcBef>
                <a:spcPts val="0"/>
              </a:spcBef>
              <a:spcAft>
                <a:spcPts val="1440"/>
              </a:spcAft>
              <a:buClr>
                <a:srgbClr val="00A1DE"/>
              </a:buClr>
              <a:buFontTx/>
              <a:buNone/>
              <a:defRPr>
                <a:solidFill>
                  <a:srgbClr val="008AC0"/>
                </a:solidFill>
              </a:defRPr>
            </a:lvl3pPr>
            <a:lvl4pPr indent="0" defTabSz="457200">
              <a:lnSpc>
                <a:spcPct val="85000"/>
              </a:lnSpc>
              <a:spcBef>
                <a:spcPts val="0"/>
              </a:spcBef>
              <a:spcAft>
                <a:spcPts val="1440"/>
              </a:spcAft>
              <a:buClr>
                <a:srgbClr val="00A1DE"/>
              </a:buClr>
              <a:buFontTx/>
              <a:buNone/>
              <a:defRPr sz="1600">
                <a:solidFill>
                  <a:srgbClr val="008AC0"/>
                </a:solidFill>
              </a:defRPr>
            </a:lvl4pPr>
            <a:lvl5pPr indent="0" defTabSz="457200">
              <a:lnSpc>
                <a:spcPct val="85000"/>
              </a:lnSpc>
              <a:spcBef>
                <a:spcPts val="0"/>
              </a:spcBef>
              <a:spcAft>
                <a:spcPts val="1440"/>
              </a:spcAft>
              <a:buClr>
                <a:srgbClr val="00A1DE"/>
              </a:buClr>
              <a:buFontTx/>
              <a:buNone/>
              <a:defRPr sz="1600">
                <a:solidFill>
                  <a:srgbClr val="008AC0"/>
                </a:solidFill>
              </a:defRPr>
            </a:lvl5pPr>
            <a:lvl6pPr marL="2514600" indent="-228600" defTabSz="457200">
              <a:spcBef>
                <a:spcPct val="20000"/>
              </a:spcBef>
              <a:buFont typeface="Arial"/>
              <a:buChar char="•"/>
              <a:defRPr sz="2000"/>
            </a:lvl6pPr>
            <a:lvl7pPr marL="2971800" indent="-228600" defTabSz="457200">
              <a:spcBef>
                <a:spcPct val="20000"/>
              </a:spcBef>
              <a:buFont typeface="Arial"/>
              <a:buChar char="•"/>
              <a:defRPr sz="2000"/>
            </a:lvl7pPr>
            <a:lvl8pPr marL="3429000" indent="-228600" defTabSz="457200">
              <a:spcBef>
                <a:spcPct val="20000"/>
              </a:spcBef>
              <a:buFont typeface="Arial"/>
              <a:buChar char="•"/>
              <a:defRPr sz="2000"/>
            </a:lvl8pPr>
            <a:lvl9pPr marL="3886200" indent="-228600" defTabSz="457200">
              <a:spcBef>
                <a:spcPct val="20000"/>
              </a:spcBef>
              <a:buFont typeface="Arial"/>
              <a:buChar char="•"/>
              <a:defRPr sz="2000"/>
            </a:lvl9pPr>
          </a:lstStyle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Establish means to compare cleanliness</a:t>
            </a:r>
          </a:p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Normalize violations by taking average by zip code</a:t>
            </a:r>
          </a:p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Apples to apples comparison of cleanliness by zip</a:t>
            </a:r>
          </a:p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Provides context for the “proprietary” grade assigned to each restaurant </a:t>
            </a:r>
            <a:b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36746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" name="Object 27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73353627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301" name="think-cell Slide" r:id="rId6" imgW="420" imgH="420" progId="TCLayout.ActiveDocument.1">
                  <p:embed/>
                </p:oleObj>
              </mc:Choice>
              <mc:Fallback>
                <p:oleObj name="think-cell Slide" r:id="rId6" imgW="420" imgH="42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Rectangle 23" hidden="1"/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bg1"/>
          </a:solidFill>
          <a:ln w="952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en-US" sz="3200" b="1" i="1" dirty="0">
              <a:solidFill>
                <a:schemeClr val="tx1"/>
              </a:solidFill>
              <a:latin typeface="Calibri" panose="020F0502020204030204" pitchFamily="34" charset="0"/>
              <a:ea typeface="+mj-ea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4500" y="2203038"/>
            <a:ext cx="8135999" cy="589905"/>
          </a:xfrm>
        </p:spPr>
        <p:txBody>
          <a:bodyPr/>
          <a:lstStyle/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Is there a correlation between the average number of critical violations and rat sightings?</a:t>
            </a:r>
          </a:p>
        </p:txBody>
      </p:sp>
    </p:spTree>
    <p:extLst>
      <p:ext uri="{BB962C8B-B14F-4D97-AF65-F5344CB8AC3E}">
        <p14:creationId xmlns:p14="http://schemas.microsoft.com/office/powerpoint/2010/main" val="11754066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" name="Object 27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401602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5645" name="think-cell Slide" r:id="rId6" imgW="420" imgH="420" progId="TCLayout.ActiveDocument.1">
                  <p:embed/>
                </p:oleObj>
              </mc:Choice>
              <mc:Fallback>
                <p:oleObj name="think-cell Slide" r:id="rId6" imgW="420" imgH="42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Rectangle 23" hidden="1"/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bg1"/>
          </a:solidFill>
          <a:ln w="952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en-US" sz="2800" b="1" dirty="0">
              <a:solidFill>
                <a:schemeClr val="tx1"/>
              </a:solidFill>
              <a:latin typeface="Calibri" panose="020F0502020204030204" pitchFamily="34" charset="0"/>
              <a:ea typeface="+mj-ea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000" y="640938"/>
            <a:ext cx="8135999" cy="589905"/>
          </a:xfrm>
        </p:spPr>
        <p:txBody>
          <a:bodyPr/>
          <a:lstStyle/>
          <a:p>
            <a:r>
              <a:rPr lang="en-US" sz="2800" i="0" dirty="0">
                <a:latin typeface="Calibri" panose="020F0502020204030204" pitchFamily="34" charset="0"/>
                <a:cs typeface="Calibri" panose="020F0502020204030204" pitchFamily="34" charset="0"/>
              </a:rPr>
              <a:t>In NYC…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175" y="1244509"/>
            <a:ext cx="5487650" cy="365843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04000" y="4961800"/>
            <a:ext cx="8135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Results approach normal distribution</a:t>
            </a:r>
          </a:p>
        </p:txBody>
      </p:sp>
    </p:spTree>
    <p:extLst>
      <p:ext uri="{BB962C8B-B14F-4D97-AF65-F5344CB8AC3E}">
        <p14:creationId xmlns:p14="http://schemas.microsoft.com/office/powerpoint/2010/main" val="22564856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" name="Object 27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6735325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507" name="think-cell Slide" r:id="rId6" imgW="420" imgH="420" progId="TCLayout.ActiveDocument.1">
                  <p:embed/>
                </p:oleObj>
              </mc:Choice>
              <mc:Fallback>
                <p:oleObj name="think-cell Slide" r:id="rId6" imgW="420" imgH="42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Rectangle 23" hidden="1"/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bg1"/>
          </a:solidFill>
          <a:ln w="952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en-US" sz="2800" b="1" dirty="0">
              <a:solidFill>
                <a:schemeClr val="tx1"/>
              </a:solidFill>
              <a:latin typeface="Calibri" panose="020F0502020204030204" pitchFamily="34" charset="0"/>
              <a:ea typeface="+mj-ea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000" y="640938"/>
            <a:ext cx="8135999" cy="589905"/>
          </a:xfrm>
        </p:spPr>
        <p:txBody>
          <a:bodyPr/>
          <a:lstStyle/>
          <a:p>
            <a:r>
              <a:rPr lang="en-US" sz="2800" i="0" dirty="0">
                <a:latin typeface="Calibri" panose="020F0502020204030204" pitchFamily="34" charset="0"/>
                <a:cs typeface="Calibri" panose="020F0502020204030204" pitchFamily="34" charset="0"/>
              </a:rPr>
              <a:t>Bronx – High Violations, High Rat Sightings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625" y="1599782"/>
            <a:ext cx="6377941" cy="4251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8973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" name="Object 27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92951433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5413" name="think-cell Slide" r:id="rId6" imgW="420" imgH="420" progId="TCLayout.ActiveDocument.1">
                  <p:embed/>
                </p:oleObj>
              </mc:Choice>
              <mc:Fallback>
                <p:oleObj name="think-cell Slide" r:id="rId6" imgW="420" imgH="42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Rectangle 23" hidden="1"/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bg1"/>
          </a:solidFill>
          <a:ln w="952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en-US" sz="2800" b="1" dirty="0">
              <a:solidFill>
                <a:schemeClr val="tx1"/>
              </a:solidFill>
              <a:latin typeface="Calibri" panose="020F0502020204030204" pitchFamily="34" charset="0"/>
              <a:ea typeface="+mj-ea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000" y="640938"/>
            <a:ext cx="8135999" cy="589905"/>
          </a:xfrm>
        </p:spPr>
        <p:txBody>
          <a:bodyPr/>
          <a:lstStyle/>
          <a:p>
            <a:r>
              <a:rPr lang="en-US" sz="2800" i="0" dirty="0">
                <a:latin typeface="Calibri" panose="020F0502020204030204" pitchFamily="34" charset="0"/>
                <a:cs typeface="Calibri" panose="020F0502020204030204" pitchFamily="34" charset="0"/>
              </a:rPr>
              <a:t>Manhattan – High Violations, High Rat Sightings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225" y="1733132"/>
            <a:ext cx="6377941" cy="4251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0622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" name="Object 27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45027009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6437" name="think-cell Slide" r:id="rId6" imgW="420" imgH="420" progId="TCLayout.ActiveDocument.1">
                  <p:embed/>
                </p:oleObj>
              </mc:Choice>
              <mc:Fallback>
                <p:oleObj name="think-cell Slide" r:id="rId6" imgW="420" imgH="42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Rectangle 23" hidden="1"/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bg1"/>
          </a:solidFill>
          <a:ln w="952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en-US" sz="2800" b="1" dirty="0">
              <a:solidFill>
                <a:schemeClr val="tx1"/>
              </a:solidFill>
              <a:latin typeface="Calibri" panose="020F0502020204030204" pitchFamily="34" charset="0"/>
              <a:ea typeface="+mj-ea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000" y="640938"/>
            <a:ext cx="8135999" cy="589905"/>
          </a:xfrm>
        </p:spPr>
        <p:txBody>
          <a:bodyPr/>
          <a:lstStyle/>
          <a:p>
            <a:r>
              <a:rPr lang="en-US" sz="2800" i="0" dirty="0">
                <a:latin typeface="Calibri" panose="020F0502020204030204" pitchFamily="34" charset="0"/>
                <a:cs typeface="Calibri" panose="020F0502020204030204" pitchFamily="34" charset="0"/>
              </a:rPr>
              <a:t>Brooklyn – High Rat Sightings, Low Violations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175" y="1599782"/>
            <a:ext cx="6377941" cy="4251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2361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" name="Object 27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64671874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460" name="think-cell Slide" r:id="rId6" imgW="420" imgH="420" progId="TCLayout.ActiveDocument.1">
                  <p:embed/>
                </p:oleObj>
              </mc:Choice>
              <mc:Fallback>
                <p:oleObj name="think-cell Slide" r:id="rId6" imgW="420" imgH="42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Rectangle 23" hidden="1"/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bg1"/>
          </a:solidFill>
          <a:ln w="952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en-US" sz="2800" b="1" dirty="0">
              <a:solidFill>
                <a:schemeClr val="tx1"/>
              </a:solidFill>
              <a:latin typeface="Calibri" panose="020F0502020204030204" pitchFamily="34" charset="0"/>
              <a:ea typeface="+mj-ea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000" y="640938"/>
            <a:ext cx="8135999" cy="589905"/>
          </a:xfrm>
        </p:spPr>
        <p:txBody>
          <a:bodyPr/>
          <a:lstStyle/>
          <a:p>
            <a:r>
              <a:rPr lang="en-US" sz="2800" i="0" dirty="0">
                <a:latin typeface="Calibri" panose="020F0502020204030204" pitchFamily="34" charset="0"/>
                <a:cs typeface="Calibri" panose="020F0502020204030204" pitchFamily="34" charset="0"/>
              </a:rPr>
              <a:t>Queens – Unremarkable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3028" y="1599782"/>
            <a:ext cx="6377941" cy="4251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33126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PRESENTATIONDONOTDELETE" val="&lt;?xml version=&quot;1.0&quot; encoding=&quot;UTF-16&quot; standalone=&quot;yes&quot;?&gt;&lt;root reqver=&quot;25060&quot;&gt;&lt;version val=&quot;28124&quot;/&gt;&lt;CPresentation id=&quot;1&quot;&gt;&lt;m_precDefaultNumber&gt;&lt;m_bNumberIsYear val=&quot;1&quot;/&gt;&lt;m_chMinusSymbol&gt;-&lt;/m_chMinusSymbol&gt;&lt;m_chDecimalSymbol17909&gt;.&lt;/m_chDecimalSymbol17909&gt;&lt;m_nGroupingDigits17909 val=&quot;3&quot;/&gt;&lt;m_chGroupingSymbol17909&gt;,&lt;/m_chGroupingSymbol17909&gt;&lt;m_yearfmt&gt;&lt;begin val=&quot;0&quot;/&gt;&lt;end val=&quot;4&quot;/&gt;&lt;/m_yearfmt&gt;&lt;/m_precDefaultNumber&gt;&lt;m_precDefaultPercent&gt;&lt;m_bNumberIsYear val=&quot;1&quot;/&gt;&lt;m_chMinusSymbol&gt;-&lt;/m_chMinusSymbol&gt;&lt;m_nDecimalDigits17909 val=&quot;1&quot;/&gt;&lt;m_chDecimalSymbol17909&gt;.&lt;/m_chDecimalSymbol17909&gt;&lt;m_nGroupingDigits17909 val=&quot;3&quot;/&gt;&lt;m_chGroupingSymbol17909&gt;,&lt;/m_chGroupingSymbol17909&gt;&lt;m_strSuffix17909&gt;%&lt;/m_strSuffix17909&gt;&lt;m_yearfmt&gt;&lt;begin val=&quot;0&quot;/&gt;&lt;end val=&quot;4&quot;/&gt;&lt;/m_yearfmt&gt;&lt;/m_precDefaultPercent&gt;&lt;m_precDefaultDate&gt;&lt;m_bNumberIsYear val=&quot;0&quot;/&gt;&lt;m_strFormatTime&gt;%#m/%#d&lt;/m_strFormatTime&gt;&lt;m_yearfmt&gt;&lt;begin val=&quot;0&quot;/&gt;&lt;end val=&quot;0&quot;/&gt;&lt;/m_yearfmt&gt;&lt;/m_precDefaultDate&gt;&lt;m_precDefaultYear&gt;&lt;m_bNumberIsYear val=&quot;0&quot;/&gt;&lt;m_strFormatTime&gt;%Y&lt;/m_strFormatTime&gt;&lt;m_yearfmt&gt;&lt;begin val=&quot;0&quot;/&gt;&lt;end val=&quot;0&quot;/&gt;&lt;/m_yearfmt&gt;&lt;/m_precDefaultYear&gt;&lt;m_precDefaultQuarter&gt;&lt;m_bNumberIsYear val=&quot;0&quot;/&gt;&lt;m_strFormatTime&gt;Q%5&lt;/m_strFormatTime&gt;&lt;m_yearfmt&gt;&lt;begin val=&quot;0&quot;/&gt;&lt;end val=&quot;4&quot;/&gt;&lt;/m_yearfmt&gt;&lt;/m_precDefaultQuarter&gt;&lt;m_precDefaultMonth&gt;&lt;m_yearfmt&gt;&lt;begin val=&quot;0&quot;/&gt;&lt;end val=&quot;4&quot;/&gt;&lt;/m_yearfmt&gt;&lt;/m_precDefaultMonth&gt;&lt;m_precDefaultWeek&gt;&lt;m_yearfmt&gt;&lt;begin val=&quot;0&quot;/&gt;&lt;end val=&quot;4&quot;/&gt;&lt;/m_yearfmt&gt;&lt;/m_precDefaultWeek&gt;&lt;m_precDefaultDay&gt;&lt;m_bNumberIsYear val=&quot;0&quot;/&gt;&lt;m_strFormatTime&gt;%#d&lt;/m_strFormatTime&gt;&lt;m_yearfmt&gt;&lt;begin val=&quot;0&quot;/&gt;&lt;end val=&quot;4&quot;/&gt;&lt;/m_yearfmt&gt;&lt;/m_precDefaultDay&gt;&lt;m_mruColor&gt;&lt;m_vecMRU length=&quot;1&quot;&gt;&lt;elem m_fUsage=&quot;1.00000000000000000000E+00&quot;&gt;&lt;m_msothmcolidx val=&quot;0&quot;/&gt;&lt;m_rgb r=&quot;F1&quot; g=&quot;BA&quot; b=&quot;C3&quot;/&gt;&lt;m_nBrightness endver=&quot;26206&quot; val=&quot;0&quot;/&gt;&lt;/elem&gt;&lt;/m_vecMRU&gt;&lt;/m_mruColor&gt;&lt;m_eweekdayFirstOfWeek val=&quot;1&quot;/&gt;&lt;m_eweekdayFirstOfWorkweek val=&quot;2&quot;/&gt;&lt;m_eweekdayFirstOfWeekend val=&quot;7&quot;/&gt;&lt;/CPresentation&gt;&lt;/root&gt;"/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27mzg2hEFtOqCT8p8o7Qbg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0U4AZiBcaFAYvJNez8VeIg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0U4AZiBcaFAYvJNez8VeIg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0U4AZiBcaFAYvJNez8VeIg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0U4AZiBcaFAYvJNez8VeIg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0U4AZiBcaFAYvJNez8VeIg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0U4AZiBcaFAYvJNez8VeIg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0U4AZiBcaFAYvJNez8VeIg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0U4AZiBcaFAYvJNez8VeIg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0U4AZiBcaFAYvJNez8VeIg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4o.R5gMcYTL_eAHHCSRtA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0U4AZiBcaFAYvJNez8VeIg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0U4AZiBcaFAYvJNez8VeIg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0U4AZiBcaFAYvJNez8VeIg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0U4AZiBcaFAYvJNez8VeIg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0U4AZiBcaFAYvJNez8VeIg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g4yfHsMQm2Fr63RwHC_7g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g4yfHsMQm2Fr63RwHC_7g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8OTnFBKTZWZhg67EolcYA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g4yfHsMQm2Fr63RwHC_7g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April2015">
  <a:themeElements>
    <a:clrScheme name="StrategyandUAT">
      <a:dk1>
        <a:sysClr val="windowText" lastClr="000000"/>
      </a:dk1>
      <a:lt1>
        <a:sysClr val="window" lastClr="FFFFFF"/>
      </a:lt1>
      <a:dk2>
        <a:srgbClr val="82141E"/>
      </a:dk2>
      <a:lt2>
        <a:srgbClr val="FFFFFF"/>
      </a:lt2>
      <a:accent1>
        <a:srgbClr val="82141E"/>
      </a:accent1>
      <a:accent2>
        <a:srgbClr val="A32020"/>
      </a:accent2>
      <a:accent3>
        <a:srgbClr val="968C6D"/>
      </a:accent3>
      <a:accent4>
        <a:srgbClr val="E0301E"/>
      </a:accent4>
      <a:accent5>
        <a:srgbClr val="DB536A"/>
      </a:accent5>
      <a:accent6>
        <a:srgbClr val="EB8C00"/>
      </a:accent6>
      <a:hlink>
        <a:srgbClr val="0070C0"/>
      </a:hlink>
      <a:folHlink>
        <a:srgbClr val="7FC9FF"/>
      </a:folHlink>
    </a:clrScheme>
    <a:fontScheme name="Strategyand">
      <a:majorFont>
        <a:latin typeface="Georgi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9525">
          <a:solidFill>
            <a:srgbClr val="000000"/>
          </a:solidFill>
        </a:ln>
      </a:spPr>
      <a:bodyPr rtlCol="0" anchor="ctr"/>
      <a:lstStyle>
        <a:defPPr algn="ctr">
          <a:defRPr sz="1200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1200" dirty="0" err="1" smtClean="0"/>
        </a:defPPr>
      </a:lstStyle>
    </a:txDef>
  </a:objectDefaults>
  <a:extraClrSchemeLst/>
  <a:custClrLst>
    <a:custClr name="Maroon Tint 1 (70%)">
      <a:srgbClr val="A85B62"/>
    </a:custClr>
    <a:custClr name="Maroon Tint 1 (40%)">
      <a:srgbClr val="CDA1A5"/>
    </a:custClr>
    <a:custClr name="Maroon Tint 1 (20%)">
      <a:srgbClr val="E6D0D2"/>
    </a:custClr>
    <a:custClr name="Burgundy Tint 1 (70%)">
      <a:srgbClr val="BF6363"/>
    </a:custClr>
    <a:custClr name="Burgundy Tint 1 (40%)">
      <a:srgbClr val="DAA6A6"/>
    </a:custClr>
    <a:custClr name="Burgundy Tint 1 (20%)">
      <a:srgbClr val="EDD2D2"/>
    </a:custClr>
    <a:custClr name="Grey Tint 1 (70%)">
      <a:srgbClr val="B6AF99"/>
    </a:custClr>
    <a:custClr name="Grey Tint 1 (40%)">
      <a:srgbClr val="D5D1C5"/>
    </a:custClr>
    <a:custClr name="Grey Tint 1 (20%)">
      <a:srgbClr val="EAE8E2"/>
    </a:custClr>
    <a:custClr name="Solid Yellow">
      <a:srgbClr val="FFB600"/>
    </a:custClr>
    <a:custClr name="Blue Pantone 7461">
      <a:srgbClr val="5571B4"/>
    </a:custClr>
    <a:custClr name="Pantone 369">
      <a:srgbClr val="489A1F"/>
    </a:custClr>
  </a:custClrLst>
</a:theme>
</file>

<file path=ppt/theme/theme2.xml><?xml version="1.0" encoding="utf-8"?>
<a:theme xmlns:a="http://schemas.openxmlformats.org/drawingml/2006/main" name="Office Theme">
  <a:themeElements>
    <a:clrScheme name="Strategyand">
      <a:dk1>
        <a:sysClr val="windowText" lastClr="000000"/>
      </a:dk1>
      <a:lt1>
        <a:sysClr val="window" lastClr="FFFFFF"/>
      </a:lt1>
      <a:dk2>
        <a:srgbClr val="82141E"/>
      </a:dk2>
      <a:lt2>
        <a:srgbClr val="FFFFFF"/>
      </a:lt2>
      <a:accent1>
        <a:srgbClr val="82141E"/>
      </a:accent1>
      <a:accent2>
        <a:srgbClr val="A32020"/>
      </a:accent2>
      <a:accent3>
        <a:srgbClr val="968C6D"/>
      </a:accent3>
      <a:accent4>
        <a:srgbClr val="E0301E"/>
      </a:accent4>
      <a:accent5>
        <a:srgbClr val="DB536A"/>
      </a:accent5>
      <a:accent6>
        <a:srgbClr val="EB8C00"/>
      </a:accent6>
      <a:hlink>
        <a:srgbClr val="82141E"/>
      </a:hlink>
      <a:folHlink>
        <a:srgbClr val="82141E"/>
      </a:folHlink>
    </a:clrScheme>
    <a:fontScheme name="Strategyand">
      <a:majorFont>
        <a:latin typeface="Georgi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Strategyand">
      <a:dk1>
        <a:sysClr val="windowText" lastClr="000000"/>
      </a:dk1>
      <a:lt1>
        <a:sysClr val="window" lastClr="FFFFFF"/>
      </a:lt1>
      <a:dk2>
        <a:srgbClr val="82141E"/>
      </a:dk2>
      <a:lt2>
        <a:srgbClr val="FFFFFF"/>
      </a:lt2>
      <a:accent1>
        <a:srgbClr val="82141E"/>
      </a:accent1>
      <a:accent2>
        <a:srgbClr val="A32020"/>
      </a:accent2>
      <a:accent3>
        <a:srgbClr val="968C6D"/>
      </a:accent3>
      <a:accent4>
        <a:srgbClr val="E0301E"/>
      </a:accent4>
      <a:accent5>
        <a:srgbClr val="DB536A"/>
      </a:accent5>
      <a:accent6>
        <a:srgbClr val="EB8C00"/>
      </a:accent6>
      <a:hlink>
        <a:srgbClr val="82141E"/>
      </a:hlink>
      <a:folHlink>
        <a:srgbClr val="82141E"/>
      </a:folHlink>
    </a:clrScheme>
    <a:fontScheme name="Strategyand">
      <a:majorFont>
        <a:latin typeface="Georgi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40779</TotalTime>
  <Words>287</Words>
  <Application>Microsoft Office PowerPoint</Application>
  <PresentationFormat>On-screen Show (4:3)</PresentationFormat>
  <Paragraphs>59</Paragraphs>
  <Slides>19</Slides>
  <Notes>18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Calibri</vt:lpstr>
      <vt:lpstr>Georgia</vt:lpstr>
      <vt:lpstr>Wingdings</vt:lpstr>
      <vt:lpstr>April2015</vt:lpstr>
      <vt:lpstr>think-cell Slide</vt:lpstr>
      <vt:lpstr>PowerPoint Presentation</vt:lpstr>
      <vt:lpstr>Objectives</vt:lpstr>
      <vt:lpstr>Study Methodology </vt:lpstr>
      <vt:lpstr>Is there a correlation between the average number of critical violations and rat sightings?</vt:lpstr>
      <vt:lpstr>In NYC…</vt:lpstr>
      <vt:lpstr>Bronx – High Violations, High Rat Sightings</vt:lpstr>
      <vt:lpstr>Manhattan – High Violations, High Rat Sightings</vt:lpstr>
      <vt:lpstr>Brooklyn – High Rat Sightings, Low Violations</vt:lpstr>
      <vt:lpstr>Queens – Unremarkable</vt:lpstr>
      <vt:lpstr>Staten Island – Shot Gun Blast </vt:lpstr>
      <vt:lpstr>Dirtiest Restaurant Algorithm</vt:lpstr>
      <vt:lpstr>Dirtiest Restaurants in Manhattan</vt:lpstr>
      <vt:lpstr>Dirtiest Restaurants in Bronx</vt:lpstr>
      <vt:lpstr>Dirtiest Restaurants in Brooklyn</vt:lpstr>
      <vt:lpstr>Dirtiest Restaurants in Queens</vt:lpstr>
      <vt:lpstr>Dirtiest Restaurants in Staten Island</vt:lpstr>
      <vt:lpstr>Dirtiest Restaurants by Cuisine</vt:lpstr>
      <vt:lpstr>What the Analysis Found</vt:lpstr>
      <vt:lpstr>PowerPoint Presentation</vt:lpstr>
    </vt:vector>
  </TitlesOfParts>
  <Company>PricewaterhouseCoopers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line one  line two</dc:title>
  <dc:creator>David A Espinosa</dc:creator>
  <cp:lastModifiedBy>Dan</cp:lastModifiedBy>
  <cp:revision>2897</cp:revision>
  <cp:lastPrinted>2019-02-01T22:11:56Z</cp:lastPrinted>
  <dcterms:created xsi:type="dcterms:W3CDTF">2015-11-24T17:19:46Z</dcterms:created>
  <dcterms:modified xsi:type="dcterms:W3CDTF">2020-01-23T20:55:56Z</dcterms:modified>
  <cp:category>Template</cp:category>
</cp:coreProperties>
</file>